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Sora SemiBold"/>
      <p:regular r:id="rId21"/>
      <p:bold r:id="rId22"/>
    </p:embeddedFont>
    <p:embeddedFont>
      <p:font typeface="IBM Plex Sans Medium"/>
      <p:regular r:id="rId23"/>
      <p:bold r:id="rId24"/>
      <p:italic r:id="rId25"/>
      <p:boldItalic r:id="rId26"/>
    </p:embeddedFont>
    <p:embeddedFont>
      <p:font typeface="Sora Light"/>
      <p:regular r:id="rId27"/>
      <p:bold r:id="rId28"/>
    </p:embeddedFont>
    <p:embeddedFont>
      <p:font typeface="Sora ExtraLight"/>
      <p:regular r:id="rId29"/>
      <p:bold r:id="rId30"/>
    </p:embeddedFont>
    <p:embeddedFont>
      <p:font typeface="Sora"/>
      <p:regular r:id="rId31"/>
      <p:bold r:id="rId32"/>
    </p:embeddedFont>
    <p:embeddedFont>
      <p:font typeface="Sora Medium"/>
      <p:regular r:id="rId33"/>
      <p:bold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ra-regular.fntdata"/><Relationship Id="rId30" Type="http://schemas.openxmlformats.org/officeDocument/2006/relationships/font" Target="fonts/SoraExtraLight-bold.fntdata"/><Relationship Id="rId33" Type="http://schemas.openxmlformats.org/officeDocument/2006/relationships/font" Target="fonts/SoraMedium-regular.fntdata"/><Relationship Id="rId32" Type="http://schemas.openxmlformats.org/officeDocument/2006/relationships/font" Target="fonts/Sora-bold.fntdata"/><Relationship Id="rId35" Type="http://schemas.openxmlformats.org/officeDocument/2006/relationships/font" Target="fonts/IBMPlexSansSemiBold-regular.fntdata"/><Relationship Id="rId34" Type="http://schemas.openxmlformats.org/officeDocument/2006/relationships/font" Target="fonts/SoraMedium-bold.fntdata"/><Relationship Id="rId37" Type="http://schemas.openxmlformats.org/officeDocument/2006/relationships/font" Target="fonts/IBMPlexSansSemiBold-italic.fntdata"/><Relationship Id="rId36" Type="http://schemas.openxmlformats.org/officeDocument/2006/relationships/font" Target="fonts/IBMPlexSansSemiBold-bold.fntdata"/><Relationship Id="rId38" Type="http://schemas.openxmlformats.org/officeDocument/2006/relationships/font" Target="fonts/IBMPlexSansSemiBold-boldItalic.fntdata"/><Relationship Id="rId20" Type="http://schemas.openxmlformats.org/officeDocument/2006/relationships/font" Target="fonts/IBMPlexSans-boldItalic.fntdata"/><Relationship Id="rId22" Type="http://schemas.openxmlformats.org/officeDocument/2006/relationships/font" Target="fonts/SoraSemiBold-bold.fntdata"/><Relationship Id="rId21" Type="http://schemas.openxmlformats.org/officeDocument/2006/relationships/font" Target="fonts/SoraSemiBold-regular.fntdata"/><Relationship Id="rId24" Type="http://schemas.openxmlformats.org/officeDocument/2006/relationships/font" Target="fonts/IBMPlexSansMedium-bold.fntdata"/><Relationship Id="rId23" Type="http://schemas.openxmlformats.org/officeDocument/2006/relationships/font" Target="fonts/IBMPlexSansMedium-regular.fntdata"/><Relationship Id="rId26" Type="http://schemas.openxmlformats.org/officeDocument/2006/relationships/font" Target="fonts/IBMPlexSansMedium-boldItalic.fntdata"/><Relationship Id="rId25" Type="http://schemas.openxmlformats.org/officeDocument/2006/relationships/font" Target="fonts/IBMPlexSansMedium-italic.fntdata"/><Relationship Id="rId28" Type="http://schemas.openxmlformats.org/officeDocument/2006/relationships/font" Target="fonts/SoraLight-bold.fntdata"/><Relationship Id="rId27" Type="http://schemas.openxmlformats.org/officeDocument/2006/relationships/font" Target="fonts/SoraLight-regular.fntdata"/><Relationship Id="rId29" Type="http://schemas.openxmlformats.org/officeDocument/2006/relationships/font" Target="fonts/SoraExtraLigh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10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91a0143a7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91a0143a7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b126df9d74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b126df9d7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91a0143a79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91a0143a79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b126df9d7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b126df9d7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91a0143a79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91a0143a79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91a0143a79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91a0143a79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91a0143a79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91a0143a79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91a0143a79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91a0143a79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126df9d7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b126df9d7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91a0143a79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91a0143a79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ritathletics.com/sports/mens-ice-hockey/roster/2025-2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s://ritathletics.com/sports/womens-ice-hockey/roster/2025-26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"/>
          <p:cNvSpPr txBox="1"/>
          <p:nvPr>
            <p:ph type="title"/>
          </p:nvPr>
        </p:nvSpPr>
        <p:spPr>
          <a:xfrm>
            <a:off x="74600" y="1641425"/>
            <a:ext cx="6100500" cy="26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Beyond the Box Score: Deep Dive into the Stats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4" name="Google Shape;934;p63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By Michael Benno</a:t>
            </a:r>
            <a:endParaRPr sz="17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2"/>
          <p:cNvSpPr txBox="1"/>
          <p:nvPr>
            <p:ph idx="2" type="title"/>
          </p:nvPr>
        </p:nvSpPr>
        <p:spPr>
          <a:xfrm>
            <a:off x="115025" y="406250"/>
            <a:ext cx="32277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1006" name="Google Shape;10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" y="1301750"/>
            <a:ext cx="5677061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"/>
          <p:cNvSpPr txBox="1"/>
          <p:nvPr/>
        </p:nvSpPr>
        <p:spPr>
          <a:xfrm>
            <a:off x="2296800" y="59700"/>
            <a:ext cx="4456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ra"/>
                <a:ea typeface="Sora"/>
                <a:cs typeface="Sora"/>
                <a:sym typeface="Sora"/>
              </a:rPr>
              <a:t>Introduction</a:t>
            </a: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0" name="Google Shape;940;p64"/>
          <p:cNvSpPr txBox="1"/>
          <p:nvPr>
            <p:ph type="title"/>
          </p:nvPr>
        </p:nvSpPr>
        <p:spPr>
          <a:xfrm>
            <a:off x="349950" y="903575"/>
            <a:ext cx="39597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What are the questions behind your analysis?</a:t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941" name="Google Shape;941;p64"/>
          <p:cNvSpPr txBox="1"/>
          <p:nvPr/>
        </p:nvSpPr>
        <p:spPr>
          <a:xfrm>
            <a:off x="167950" y="1955525"/>
            <a:ext cx="4181700" cy="2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Based on the points per game average, who is projected to be the top scorer at the end of the season?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Based on the shooting/scoring percentage, who needs the most help to improve on scoring/getting the puck in the back of the net?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How many and what percentage of the goals scored were from special teams? (from short handed and power play goals)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Who are the strongest players defensively, in terms of blocks?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42" name="Google Shape;9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800" y="1665376"/>
            <a:ext cx="3709599" cy="24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4"/>
          <p:cNvSpPr txBox="1"/>
          <p:nvPr/>
        </p:nvSpPr>
        <p:spPr>
          <a:xfrm>
            <a:off x="5944075" y="4564300"/>
            <a:ext cx="32490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Sora"/>
                <a:ea typeface="Sora"/>
                <a:cs typeface="Sora"/>
                <a:sym typeface="Sora"/>
              </a:rPr>
              <a:t>Photo: @e.rphotography_/RIT Athletics</a:t>
            </a:r>
            <a:endParaRPr sz="1200">
              <a:highlight>
                <a:schemeClr val="dk1"/>
              </a:highlight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5"/>
          <p:cNvSpPr txBox="1"/>
          <p:nvPr>
            <p:ph type="title"/>
          </p:nvPr>
        </p:nvSpPr>
        <p:spPr>
          <a:xfrm>
            <a:off x="2329800" y="228600"/>
            <a:ext cx="47781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What is the purpose of your analysis?</a:t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949" name="Google Shape;949;p65"/>
          <p:cNvSpPr txBox="1"/>
          <p:nvPr/>
        </p:nvSpPr>
        <p:spPr>
          <a:xfrm>
            <a:off x="432975" y="1251450"/>
            <a:ext cx="42306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To look at some of the overall and specific stats of players to see: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○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What needs to be improved upon 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○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Some strengths/weaknesses of the team</a:t>
            </a:r>
            <a:endParaRPr sz="17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50" name="Google Shape;9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975" y="1952909"/>
            <a:ext cx="4029971" cy="2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65"/>
          <p:cNvSpPr txBox="1"/>
          <p:nvPr/>
        </p:nvSpPr>
        <p:spPr>
          <a:xfrm>
            <a:off x="5895000" y="4750800"/>
            <a:ext cx="32490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Sora"/>
                <a:ea typeface="Sora"/>
                <a:cs typeface="Sora"/>
                <a:sym typeface="Sora"/>
              </a:rPr>
              <a:t>Photo: Mikaela Engstrom/RIT Athletics</a:t>
            </a:r>
            <a:endParaRPr sz="1200">
              <a:highlight>
                <a:schemeClr val="dk1"/>
              </a:highlight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6"/>
          <p:cNvSpPr txBox="1"/>
          <p:nvPr>
            <p:ph type="title"/>
          </p:nvPr>
        </p:nvSpPr>
        <p:spPr>
          <a:xfrm>
            <a:off x="1686200" y="156000"/>
            <a:ext cx="65070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Who benefits from exploring this question?</a:t>
            </a:r>
            <a:endParaRPr sz="2800"/>
          </a:p>
        </p:txBody>
      </p:sp>
      <p:sp>
        <p:nvSpPr>
          <p:cNvPr id="957" name="Google Shape;957;p66"/>
          <p:cNvSpPr txBox="1"/>
          <p:nvPr/>
        </p:nvSpPr>
        <p:spPr>
          <a:xfrm>
            <a:off x="160800" y="1091700"/>
            <a:ext cx="59877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Primarily the coaching staff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○"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Insights on the team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○"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Use to help improve the team/players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Subsequently</a:t>
            </a:r>
            <a:r>
              <a:rPr lang="en" sz="1700">
                <a:latin typeface="Sora"/>
                <a:ea typeface="Sora"/>
                <a:cs typeface="Sora"/>
                <a:sym typeface="Sora"/>
              </a:rPr>
              <a:t> the players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○"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See some areas to improve on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■"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Example: better puck location on net when shooting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58" name="Google Shape;9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056" y="2571750"/>
            <a:ext cx="4323944" cy="22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6"/>
          <p:cNvSpPr txBox="1"/>
          <p:nvPr/>
        </p:nvSpPr>
        <p:spPr>
          <a:xfrm>
            <a:off x="3715800" y="4601450"/>
            <a:ext cx="2119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Photo: </a:t>
            </a:r>
            <a:r>
              <a:rPr lang="en" sz="1200" u="sng">
                <a:solidFill>
                  <a:srgbClr val="3C78D8"/>
                </a:solid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RIT Athletics/Men’s Hockey</a:t>
            </a:r>
            <a:endParaRPr sz="1200">
              <a:solidFill>
                <a:srgbClr val="3C78D8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7"/>
          <p:cNvSpPr txBox="1"/>
          <p:nvPr>
            <p:ph idx="2" type="title"/>
          </p:nvPr>
        </p:nvSpPr>
        <p:spPr>
          <a:xfrm>
            <a:off x="160050" y="386625"/>
            <a:ext cx="87300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Methodology</a:t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965" name="Google Shape;965;p67"/>
          <p:cNvSpPr txBox="1"/>
          <p:nvPr/>
        </p:nvSpPr>
        <p:spPr>
          <a:xfrm>
            <a:off x="203575" y="1374225"/>
            <a:ext cx="8730000" cy="3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Dataset used was the individual stats page from the team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Obtained by web scraping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Stats worked with specifically (as of the 12/5/25 series):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 Goals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■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SHG, PPG, total goals overall, and of each type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Blocks from each player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Shooting Percentage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Points per game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Tools used: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Jupyterlab</a:t>
            </a:r>
            <a:r>
              <a:rPr lang="en" sz="1200">
                <a:latin typeface="Sora"/>
                <a:ea typeface="Sora"/>
                <a:cs typeface="Sora"/>
                <a:sym typeface="Sora"/>
              </a:rPr>
              <a:t> notebook and Python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Gemini (very minimally)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66" name="Google Shape;9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96" y="1492863"/>
            <a:ext cx="3521675" cy="35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8"/>
          <p:cNvSpPr txBox="1"/>
          <p:nvPr>
            <p:ph idx="2" type="title"/>
          </p:nvPr>
        </p:nvSpPr>
        <p:spPr>
          <a:xfrm>
            <a:off x="1817025" y="288445"/>
            <a:ext cx="54465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Results/Insights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Some Notable Findings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72" name="Google Shape;972;p68"/>
          <p:cNvSpPr txBox="1"/>
          <p:nvPr/>
        </p:nvSpPr>
        <p:spPr>
          <a:xfrm>
            <a:off x="295475" y="1258600"/>
            <a:ext cx="83043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Question</a:t>
            </a:r>
            <a:r>
              <a:rPr lang="en" sz="1200">
                <a:latin typeface="Sora"/>
                <a:ea typeface="Sora"/>
                <a:cs typeface="Sora"/>
                <a:sym typeface="Sora"/>
              </a:rPr>
              <a:t> asked: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How many and what percentage of the goals scored were from special teams? (from short handed and power play goals)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73" name="Google Shape;9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98251"/>
            <a:ext cx="4878204" cy="2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68"/>
          <p:cNvSpPr txBox="1"/>
          <p:nvPr/>
        </p:nvSpPr>
        <p:spPr>
          <a:xfrm>
            <a:off x="5733525" y="2098250"/>
            <a:ext cx="25914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Did it lead to more questions?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Yes: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What percentage of shots are going on target in the power play?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9"/>
          <p:cNvSpPr txBox="1"/>
          <p:nvPr>
            <p:ph idx="2" type="title"/>
          </p:nvPr>
        </p:nvSpPr>
        <p:spPr>
          <a:xfrm>
            <a:off x="1570800" y="406250"/>
            <a:ext cx="60024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Results/Insights (Cont.)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80" name="Google Shape;980;p69"/>
          <p:cNvSpPr txBox="1"/>
          <p:nvPr/>
        </p:nvSpPr>
        <p:spPr>
          <a:xfrm>
            <a:off x="334850" y="1209525"/>
            <a:ext cx="66552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Question: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Based on the shooting/scoring percentage, who needs the most help to improve on scoring/getting the puck in the back of the net?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81" name="Google Shape;9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350" y="1895400"/>
            <a:ext cx="1849150" cy="318884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69"/>
          <p:cNvSpPr txBox="1"/>
          <p:nvPr/>
        </p:nvSpPr>
        <p:spPr>
          <a:xfrm>
            <a:off x="3858725" y="2053700"/>
            <a:ext cx="3661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ra"/>
                <a:ea typeface="Sora"/>
                <a:cs typeface="Sora"/>
                <a:sym typeface="Sora"/>
              </a:rPr>
              <a:t>Follow up/new questions:</a:t>
            </a:r>
            <a:endParaRPr sz="1500"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ora"/>
              <a:buChar char="●"/>
            </a:pPr>
            <a:r>
              <a:rPr lang="en" sz="1500">
                <a:latin typeface="Sora"/>
                <a:ea typeface="Sora"/>
                <a:cs typeface="Sora"/>
                <a:sym typeface="Sora"/>
              </a:rPr>
              <a:t>Where are their shots going on net?</a:t>
            </a:r>
            <a:endParaRPr sz="15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3" name="Google Shape;983;p69"/>
          <p:cNvSpPr txBox="1"/>
          <p:nvPr/>
        </p:nvSpPr>
        <p:spPr>
          <a:xfrm>
            <a:off x="3691850" y="3437725"/>
            <a:ext cx="23889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Side note: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Average shooting percentage of the team is 0.0899.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0"/>
          <p:cNvSpPr txBox="1"/>
          <p:nvPr>
            <p:ph idx="2" type="title"/>
          </p:nvPr>
        </p:nvSpPr>
        <p:spPr>
          <a:xfrm>
            <a:off x="115025" y="1097174"/>
            <a:ext cx="34923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Who are the strongest players defensively, in terms of blocks?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989" name="Google Shape;9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2213"/>
            <a:ext cx="21717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70"/>
          <p:cNvSpPr txBox="1"/>
          <p:nvPr>
            <p:ph idx="2" type="title"/>
          </p:nvPr>
        </p:nvSpPr>
        <p:spPr>
          <a:xfrm>
            <a:off x="1617750" y="228600"/>
            <a:ext cx="60024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Results/Insights (Cont.)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1" name="Google Shape;991;p70"/>
          <p:cNvSpPr txBox="1"/>
          <p:nvPr/>
        </p:nvSpPr>
        <p:spPr>
          <a:xfrm>
            <a:off x="4264000" y="1801500"/>
            <a:ext cx="35400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Based on the points per game average, who is projected to be the top scorer at the end of the season?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92" name="Google Shape;99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430" y="2982350"/>
            <a:ext cx="5534245" cy="19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1"/>
          <p:cNvSpPr txBox="1"/>
          <p:nvPr>
            <p:ph idx="2" type="title"/>
          </p:nvPr>
        </p:nvSpPr>
        <p:spPr>
          <a:xfrm>
            <a:off x="115025" y="406250"/>
            <a:ext cx="86811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00"/>
                </a:solidFill>
              </a:rPr>
              <a:t>What new questions would you want to pursue?</a:t>
            </a:r>
            <a:endParaRPr sz="3100">
              <a:solidFill>
                <a:srgbClr val="000000"/>
              </a:solidFill>
            </a:endParaRPr>
          </a:p>
        </p:txBody>
      </p:sp>
      <p:sp>
        <p:nvSpPr>
          <p:cNvPr id="998" name="Google Shape;998;p71"/>
          <p:cNvSpPr txBox="1"/>
          <p:nvPr/>
        </p:nvSpPr>
        <p:spPr>
          <a:xfrm>
            <a:off x="246475" y="1140825"/>
            <a:ext cx="80784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What is the overall save </a:t>
            </a:r>
            <a:r>
              <a:rPr lang="en" sz="1900">
                <a:latin typeface="Sora"/>
                <a:ea typeface="Sora"/>
                <a:cs typeface="Sora"/>
                <a:sym typeface="Sora"/>
              </a:rPr>
              <a:t>percentage</a:t>
            </a:r>
            <a:r>
              <a:rPr lang="en" sz="1900">
                <a:latin typeface="Sora"/>
                <a:ea typeface="Sora"/>
                <a:cs typeface="Sora"/>
                <a:sym typeface="Sora"/>
              </a:rPr>
              <a:t> and goals against average for the goalies on the team?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What is the attendance per game average? How much does it </a:t>
            </a:r>
            <a:r>
              <a:rPr lang="en" sz="1900">
                <a:latin typeface="Sora"/>
                <a:ea typeface="Sora"/>
                <a:cs typeface="Sora"/>
                <a:sym typeface="Sora"/>
              </a:rPr>
              <a:t>fluctuate</a:t>
            </a:r>
            <a:r>
              <a:rPr lang="en" sz="1900">
                <a:latin typeface="Sora"/>
                <a:ea typeface="Sora"/>
                <a:cs typeface="Sora"/>
                <a:sym typeface="Sora"/>
              </a:rPr>
              <a:t>?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Explore the stats from the women’s team as well</a:t>
            </a:r>
            <a:endParaRPr sz="19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99" name="Google Shape;9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800" y="2647825"/>
            <a:ext cx="3712132" cy="20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71"/>
          <p:cNvSpPr txBox="1"/>
          <p:nvPr/>
        </p:nvSpPr>
        <p:spPr>
          <a:xfrm>
            <a:off x="2415775" y="4743225"/>
            <a:ext cx="36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Photo: </a:t>
            </a:r>
            <a:r>
              <a:rPr lang="en" sz="1200" u="sng">
                <a:solidFill>
                  <a:srgbClr val="6FA8DC"/>
                </a:solid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Rit Athletics/Women's Hockey Team</a:t>
            </a:r>
            <a:endParaRPr sz="1200">
              <a:solidFill>
                <a:srgbClr val="6FA8DC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